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75" r:id="rId4"/>
    <p:sldId id="431" r:id="rId5"/>
    <p:sldId id="443" r:id="rId6"/>
    <p:sldId id="435" r:id="rId7"/>
    <p:sldId id="433" r:id="rId8"/>
    <p:sldId id="441" r:id="rId9"/>
    <p:sldId id="437" r:id="rId10"/>
    <p:sldId id="442" r:id="rId11"/>
    <p:sldId id="438" r:id="rId12"/>
    <p:sldId id="439" r:id="rId13"/>
    <p:sldId id="447" r:id="rId14"/>
    <p:sldId id="434" r:id="rId15"/>
    <p:sldId id="448" r:id="rId16"/>
    <p:sldId id="449" r:id="rId17"/>
    <p:sldId id="440" r:id="rId18"/>
    <p:sldId id="445" r:id="rId19"/>
    <p:sldId id="432" r:id="rId20"/>
    <p:sldId id="451" r:id="rId21"/>
    <p:sldId id="450" r:id="rId22"/>
    <p:sldId id="452" r:id="rId23"/>
    <p:sldId id="446" r:id="rId24"/>
    <p:sldId id="428" r:id="rId25"/>
    <p:sldId id="3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97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1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583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Gay" userId="2b631189ce6bc8ce" providerId="LiveId" clId="{664D3EAC-4EE2-448B-A5DA-A56166C27088}"/>
    <pc:docChg chg="custSel modSld">
      <pc:chgData name="Ken Gay" userId="2b631189ce6bc8ce" providerId="LiveId" clId="{664D3EAC-4EE2-448B-A5DA-A56166C27088}" dt="2023-03-22T21:34:00.067" v="0" actId="478"/>
      <pc:docMkLst>
        <pc:docMk/>
      </pc:docMkLst>
      <pc:sldChg chg="modNotes">
        <pc:chgData name="Ken Gay" userId="2b631189ce6bc8ce" providerId="LiveId" clId="{664D3EAC-4EE2-448B-A5DA-A56166C27088}" dt="2023-03-22T21:34:00.067" v="0" actId="478"/>
        <pc:sldMkLst>
          <pc:docMk/>
          <pc:sldMk cId="4214416015" sldId="4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4419E-592A-4C54-A51A-14E2598172C6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72EBC-692E-4477-A32A-E50B5829D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9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52679-6622-43E1-A53E-EB8C0F4E4F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92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3563BDA-496B-0677-D313-B2EA35282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04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4499214-75E4-75D9-4D65-A2B6DB775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11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17ACA62-28AB-8EA7-404B-3285664E5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88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839868-03E7-F06F-3C4F-A9AB5B973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31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8182AED-B089-7837-E976-8234415C3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6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41A4811-7C32-82AC-D248-7D4581D17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93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2EBC-692E-4477-A32A-E50B5829DA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ED5125-6F1B-2183-0EF9-C8E77BC3A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58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75D628B-70FA-FA6C-FDC6-6DE109348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82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FA25C50-7CA1-F2F8-84C3-5277EBD1D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99A7CC3-BCA8-35F5-BCF7-6A6A83DC8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53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9ABE10A-24AF-E5A6-56E8-654CBB5FF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2EBC-692E-4477-A32A-E50B5829DA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7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2EBC-692E-4477-A32A-E50B5829DA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65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15AA82C-995B-397D-2D24-61F8D9257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32B1347-430F-8E2B-5397-76B3787C6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3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518E1C3-90D6-2857-C196-42737B904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4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AA9AC0D-CB3A-0D2D-A562-A40C86BEF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93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C73A275-EEFA-BDAF-866F-E97A07F19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9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5280A46-7383-4939-F1CD-0BF803400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26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4A3F25C-A1D2-AD41-EFE6-6071CF3BE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02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BD72664-B8CB-475D-D377-AC0848A32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981D-EF71-4B19-9DA0-6E13579A2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CDA4B-1CAB-41BD-82A6-60A8B1248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14E43-8C26-4464-889D-A570FD8C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99056-53D5-4694-96C4-BD894AC8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084F2-A097-4054-9BE8-FB6DD11F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8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79EE-DCEB-430D-9D30-7B5B4280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5AC58-5C3F-4BA5-A959-AE3CA275B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8B1E0-2F58-49A5-86E5-9665E3416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E23FF-2E9E-4259-8FCE-348F8CE4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B38BE-E94A-4261-BD79-30AAC116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2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1AEA2-5A57-4FA7-867D-2B363B74E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53A75-947E-4CD2-8BB5-8EE360136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4AF53-F459-4237-BBB3-D1332CF0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A6CF2-825F-492C-8D9E-9B3419BC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F3EBD-E3B5-4C88-8154-128A8A37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73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3207-B122-3E54-707E-A11BDE249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C3C95-0CFF-DD0F-1B9B-C1CBCF4F9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56737-A4A8-A9E2-47BA-36EFA926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F7EC2-86E3-A133-1BD2-0D2496AF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DCC41-B041-35E9-5B27-D3980C6A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99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35E2-ABE0-0D40-C314-D9C48D77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8A130-C858-6F1B-00A0-23555F652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39C96-34FC-D3E5-6181-7D6A393A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E4D5-773B-E8B1-E2E6-64CF7FA4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F9E21-988C-D263-8B0A-E0E20DA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78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5E40-1F71-FE87-0A78-3B798DA0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C167D-775D-7CA9-D65B-6B6D077DD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8A9BE-F07E-849A-E991-FE40B7B2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E1DAE-9630-B45D-E2DC-17AA919B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AA40A-1482-9ED0-51AB-957AD8DE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03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1A70-B921-74D2-63BB-ECE2F96D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53B72-085C-4F8E-E54F-E0CAB6AC0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BFB94-EA7A-F8CB-033E-2E9041EEE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306E4-4799-0E8A-B00E-288258BE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DD5F9-CF72-F9FE-7206-C1286F20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2DE4E-33F3-3645-8A36-D780A64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3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6D54-0CE7-4F42-0C81-3D1F3955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1D3C2-94E9-7889-C069-8F37EF0F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F7BDB-4440-F271-DDC1-17E889AB5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1E28F-4298-326A-9BB3-1A3F8181C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15709-85C2-0DEA-F931-862A29811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7AF8A-FF89-0045-5A62-6BD5A7EF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847B9-F9D5-D3F1-BCAD-92EF10AD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9772C-0068-5537-0377-2FD1E19C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24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1C34-E5F7-E2A0-4CFD-E53BE82D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A486F-FFB2-5414-D822-653FFC28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3A3B5-7BF6-CEBD-C13E-91B0628E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68BE2-5AFE-EBB0-FF0F-C5A935C1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57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C5344-42DE-E219-6FE1-876C9B8B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68AD2-BF83-952F-3512-4E365DA0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2AC4B-1C7C-0BE9-9362-42B168D9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CD235-AE39-5D5F-FCAC-361376680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99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5218-B1C5-853A-64F6-06E99D15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5E09C-F363-94BC-AC62-969C0CB73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7BF84-B106-5B7F-4659-6A53861EB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08E4A-A249-7205-81F3-F1B2A6A4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2EE3B-B5BB-70AC-9032-D0DF2AC4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D1869-FDD9-8A4D-5E8B-8C831259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F30E67-D0BB-2E74-691B-3282B2D2D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0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0A44-C9BA-43D2-929B-EC2A84065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897E-2573-45AA-8320-F376E8010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E57EA-5356-46E1-8ED4-58DFB855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2F5D7-16E6-407A-82EA-F5714222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64DC8-0357-4ECB-B2D5-D913D23C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44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0091-1245-05AA-0999-DFF38751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78FB9-8F50-CCE4-E851-29B9F40D2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1FE9A-684B-C0F8-9BA9-E781FF3EA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FF87D-787F-E900-3929-5BEDB5B2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6718E-A01C-0E4D-E264-57FE56B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B95C3-9327-BE6F-AC49-115A0483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7F6531-39E7-F15B-B7A2-F9BFE5E5A7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3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4381F-A89E-76AA-15B6-9A2FB079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38FE3-96BE-3FE9-2058-1422859E2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33097-4CC9-F2BE-4596-51516CB4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AF507-0D3F-AE02-F3F5-ACBBB956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ADFDB-BC24-F3CD-2CAA-1B811DCA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87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E5A721-8E4C-CD27-8E3E-F789D08E2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24A58-27C1-18F1-4870-06D0F6C5E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1A9DB-3E25-037F-5108-5B3AFD41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7C77-81C0-3764-9CC7-8DE4B7F1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6F9AC-A37C-A376-5A08-6E0B2F7D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3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3207-B122-3E54-707E-A11BDE249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C3C95-0CFF-DD0F-1B9B-C1CBCF4F9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56737-A4A8-A9E2-47BA-36EFA926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F7EC2-86E3-A133-1BD2-0D2496AF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DCC41-B041-35E9-5B27-D3980C6A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49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35E2-ABE0-0D40-C314-D9C48D77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8A130-C858-6F1B-00A0-23555F652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39C96-34FC-D3E5-6181-7D6A393A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E4D5-773B-E8B1-E2E6-64CF7FA4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F9E21-988C-D263-8B0A-E0E20DA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41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5E40-1F71-FE87-0A78-3B798DA0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C167D-775D-7CA9-D65B-6B6D077DD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8A9BE-F07E-849A-E991-FE40B7B2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E1DAE-9630-B45D-E2DC-17AA919B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AA40A-1482-9ED0-51AB-957AD8DE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76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1A70-B921-74D2-63BB-ECE2F96D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53B72-085C-4F8E-E54F-E0CAB6AC0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BFB94-EA7A-F8CB-033E-2E9041EEE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306E4-4799-0E8A-B00E-288258BE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DD5F9-CF72-F9FE-7206-C1286F20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2DE4E-33F3-3645-8A36-D780A64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3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6D54-0CE7-4F42-0C81-3D1F3955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1D3C2-94E9-7889-C069-8F37EF0F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F7BDB-4440-F271-DDC1-17E889AB5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1E28F-4298-326A-9BB3-1A3F8181C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15709-85C2-0DEA-F931-862A29811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7AF8A-FF89-0045-5A62-6BD5A7EF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847B9-F9D5-D3F1-BCAD-92EF10AD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9772C-0068-5537-0377-2FD1E19C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96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1C34-E5F7-E2A0-4CFD-E53BE82D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A486F-FFB2-5414-D822-653FFC28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3A3B5-7BF6-CEBD-C13E-91B0628E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68BE2-5AFE-EBB0-FF0F-C5A935C1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44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C5344-42DE-E219-6FE1-876C9B8B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68AD2-BF83-952F-3512-4E365DA0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2AC4B-1C7C-0BE9-9362-42B168D9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1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7E2C-0C3B-4C0A-AF7A-0BC0EFED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FBC00-F1B4-42CE-99B9-8157498BE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9663D-E669-4F8F-86DE-5C234F92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360DE-C1F7-4C76-A34F-1DACB7F0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C6DC2-C199-46C7-A66A-2870BD47F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8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5218-B1C5-853A-64F6-06E99D15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5E09C-F363-94BC-AC62-969C0CB73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7BF84-B106-5B7F-4659-6A53861EB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08E4A-A249-7205-81F3-F1B2A6A4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2EE3B-B5BB-70AC-9032-D0DF2AC4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D1869-FDD9-8A4D-5E8B-8C831259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40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0091-1245-05AA-0999-DFF38751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78FB9-8F50-CCE4-E851-29B9F40D2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1FE9A-684B-C0F8-9BA9-E781FF3EA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FF87D-787F-E900-3929-5BEDB5B2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6718E-A01C-0E4D-E264-57FE56B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B95C3-9327-BE6F-AC49-115A0483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85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4381F-A89E-76AA-15B6-9A2FB079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38FE3-96BE-3FE9-2058-1422859E2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33097-4CC9-F2BE-4596-51516CB4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AF507-0D3F-AE02-F3F5-ACBBB956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ADFDB-BC24-F3CD-2CAA-1B811DCA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82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E5A721-8E4C-CD27-8E3E-F789D08E2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24A58-27C1-18F1-4870-06D0F6C5E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1A9DB-3E25-037F-5108-5B3AFD41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7C77-81C0-3764-9CC7-8DE4B7F1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6F9AC-A37C-A376-5A08-6E0B2F7D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33549-E2FC-4F8F-81E8-EF2A7C34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7589-8629-4705-A76A-841305FE6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04FD5-AE3C-4706-8DA4-E948307F5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C217B-AF9D-441F-B022-E936E99B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6B9B3-E816-4FFD-BB1E-9FB774E2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5AFED-C87B-4D35-B31B-B82BB056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6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DAA4D-2B9A-4CAE-B414-F1053EE9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3D0DD-8C5C-4BEF-8F53-87D17CB9C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8D92E-8884-4B88-80E1-F42790263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9E346-F819-4DA0-A9D3-07A150BDE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BD522-9F40-4417-B379-27C626C9C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64EE3-513C-4BB8-BF61-72B48E37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E9362E-3AFA-4639-B807-45C1C3D0A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DFFA7-76EE-4B60-8EC3-29847B93D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6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813A-A569-4E5D-8652-3A401A65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AB774-CCE9-4351-A830-732DECE7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63948-7F30-4C52-A4E4-47D7ABD0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10876-9B82-4D11-9A6A-B098777B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3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C5A25-D283-43FE-9471-AE4F6140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02615-F983-4E15-9664-B11EC84F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A32C4-BFB1-468D-89D8-430C76E8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E086-6B2D-4CE4-AD41-A02D8BC6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78B8C-93EE-4EFD-B9CD-56DBAB7F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67FA3-57DC-4E4F-88A2-428474356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AEAC5-50D2-40F5-9DDE-A53A4F25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7C18D-DABB-42D3-9CD3-56412A44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3CE86-B2C9-43AB-9668-7326F49B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1CD4-766E-419B-A52E-133391BF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287A-95DE-4549-9D69-26F7495A3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5DFF9-8D59-4D41-86C4-867CD70B3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2D70C-CC09-4106-8E3C-3CCDED74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2719B-A20C-40F2-8C65-C0D68C8B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9BF1F-49BC-44C7-BB24-C8B36C91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0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EB749B-BE91-4461-AA75-1AD8E048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13B6C-A6EB-46F0-8DE3-8BA4092F2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5EAED-BC3C-4E04-8311-D265B6D81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3E2F6-073D-46E5-9DF5-99368B65FC55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C560C-E6D9-4725-BD08-A1F9AD9A0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28F1A-D594-4375-9B7A-C8AF20A90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0BDC6-F2E4-416A-83E5-B506B7906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74FCA-A8FC-ABEF-D960-81C4A7BD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5344C-5979-A8E1-F4E2-0992ED40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69FE1-63A8-5F40-B934-32B99633F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4D30-B838-90BF-B45D-FA3C3AC9D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62A12-DAF7-AADC-7270-1778E325A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7ADB1-DA45-B4FF-0BC5-12F80F8AAB0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3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ndasans Medium" panose="00000606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74FCA-A8FC-ABEF-D960-81C4A7BD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5344C-5979-A8E1-F4E2-0992ED40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69FE1-63A8-5F40-B934-32B99633F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4D30-B838-90BF-B45D-FA3C3AC9D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62A12-DAF7-AADC-7270-1778E325A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3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ndasans Medium" panose="00000606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7460F8-7073-9FC1-FC04-CA535049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5ADFA-77AE-1B22-F2F7-D78A3EEBFFAB}"/>
              </a:ext>
            </a:extLst>
          </p:cNvPr>
          <p:cNvSpPr txBox="1"/>
          <p:nvPr/>
        </p:nvSpPr>
        <p:spPr>
          <a:xfrm>
            <a:off x="0" y="3068342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charset="0"/>
                <a:ea typeface="Source Sans Pro Black" panose="020B0803030403020204" pitchFamily="34" charset="0"/>
              </a:rPr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3995247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4517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HEARING </a:t>
            </a:r>
            <a:r>
              <a:rPr lang="en-US" sz="5400" dirty="0">
                <a:latin typeface="Landasans Medium" panose="00000606000000000000" pitchFamily="50" charset="0"/>
              </a:rPr>
              <a:t>is BELIEVING!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1 Corinthians 1:20-25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Wanted 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signs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Wanted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 wisdom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What did they preach?</a:t>
            </a:r>
          </a:p>
        </p:txBody>
      </p:sp>
    </p:spTree>
    <p:extLst>
      <p:ext uri="{BB962C8B-B14F-4D97-AF65-F5344CB8AC3E}">
        <p14:creationId xmlns:p14="http://schemas.microsoft.com/office/powerpoint/2010/main" val="4336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4517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HEARING </a:t>
            </a:r>
            <a:r>
              <a:rPr lang="en-US" sz="5400" dirty="0">
                <a:latin typeface="Landasans Medium" panose="00000606000000000000" pitchFamily="50" charset="0"/>
              </a:rPr>
              <a:t>is BELIEVING!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John 12:32</a:t>
            </a:r>
          </a:p>
          <a:p>
            <a:pPr marL="1085850" indent="-8572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What makes men         believe?</a:t>
            </a:r>
          </a:p>
        </p:txBody>
      </p:sp>
    </p:spTree>
    <p:extLst>
      <p:ext uri="{BB962C8B-B14F-4D97-AF65-F5344CB8AC3E}">
        <p14:creationId xmlns:p14="http://schemas.microsoft.com/office/powerpoint/2010/main" val="421441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47261" y="457201"/>
            <a:ext cx="6734829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000" dirty="0">
                <a:latin typeface="Landasans Medium" panose="00000606000000000000" pitchFamily="50" charset="0"/>
              </a:rPr>
              <a:t>So why DID/DOES the WORLD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NOT BELIEVE</a:t>
            </a:r>
            <a:r>
              <a:rPr lang="en-US" sz="4000" dirty="0">
                <a:latin typeface="Landasans Medium" panose="00000606000000000000" pitchFamily="50" charset="0"/>
              </a:rPr>
              <a:t>?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Landasans Medium" panose="00000606000000000000" pitchFamily="50" charset="0"/>
              </a:rPr>
              <a:t>John 7:1-7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Landasans Medium" panose="00000606000000000000" pitchFamily="50" charset="0"/>
              </a:rPr>
              <a:t>Jesus taught what they didn’t want to hear (and still don’t want to hear)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Landasans Medium" panose="00000606000000000000" pitchFamily="50" charset="0"/>
              </a:rPr>
              <a:t>Their unbelief was not based on reason but rebellion.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Do you think the world just                 doesn’t want to believe?</a:t>
            </a:r>
          </a:p>
        </p:txBody>
      </p:sp>
    </p:spTree>
    <p:extLst>
      <p:ext uri="{BB962C8B-B14F-4D97-AF65-F5344CB8AC3E}">
        <p14:creationId xmlns:p14="http://schemas.microsoft.com/office/powerpoint/2010/main" val="12753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47261" y="457201"/>
            <a:ext cx="6734829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000" dirty="0">
                <a:latin typeface="Landasans Medium" panose="00000606000000000000" pitchFamily="50" charset="0"/>
              </a:rPr>
              <a:t>Reasons why WORLD does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NOT BELIEVE          </a:t>
            </a:r>
            <a:r>
              <a:rPr lang="en-US" sz="2800" dirty="0">
                <a:latin typeface="Landasans Medium" panose="00000606000000000000" pitchFamily="50" charset="0"/>
              </a:rPr>
              <a:t>(per the interweb)</a:t>
            </a:r>
          </a:p>
          <a:p>
            <a:pPr marL="971550" indent="-74295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000" dirty="0">
                <a:latin typeface="Landasans Medium" panose="00000606000000000000" pitchFamily="50" charset="0"/>
              </a:rPr>
              <a:t>Think there is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no evidence </a:t>
            </a:r>
            <a:r>
              <a:rPr lang="en-US" sz="4000" dirty="0">
                <a:latin typeface="Landasans Medium" panose="00000606000000000000" pitchFamily="50" charset="0"/>
              </a:rPr>
              <a:t>the ‘story’ is real</a:t>
            </a:r>
          </a:p>
          <a:p>
            <a:pPr marL="971550" indent="-74295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000" dirty="0">
                <a:latin typeface="Landasans Medium" panose="00000606000000000000" pitchFamily="50" charset="0"/>
              </a:rPr>
              <a:t>Grew up in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Faithless Family </a:t>
            </a:r>
            <a:r>
              <a:rPr lang="en-US" sz="4000" dirty="0">
                <a:latin typeface="Landasans Medium" panose="00000606000000000000" pitchFamily="50" charset="0"/>
              </a:rPr>
              <a:t>– never taught</a:t>
            </a:r>
          </a:p>
          <a:p>
            <a:pPr marL="971550" indent="-74295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Lost</a:t>
            </a:r>
            <a:r>
              <a:rPr lang="en-US" sz="4000" dirty="0">
                <a:latin typeface="Landasans Medium" panose="00000606000000000000" pitchFamily="50" charset="0"/>
              </a:rPr>
              <a:t> their Faith</a:t>
            </a:r>
          </a:p>
          <a:p>
            <a:pPr marL="1428750" lvl="1" indent="-7429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Landasans Medium" panose="00000606000000000000" pitchFamily="50" charset="0"/>
              </a:rPr>
              <a:t>Experiences at College</a:t>
            </a:r>
          </a:p>
          <a:p>
            <a:pPr marL="1428750" lvl="1" indent="-7429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Landasans Medium" panose="00000606000000000000" pitchFamily="50" charset="0"/>
              </a:rPr>
              <a:t>Intellectual Challenges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accent2">
                  <a:lumMod val="50000"/>
                </a:schemeClr>
              </a:solidFill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9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47261" y="457201"/>
            <a:ext cx="6734829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800" dirty="0">
                <a:latin typeface="Landasans Medium" panose="00000606000000000000" pitchFamily="50" charset="0"/>
              </a:rPr>
              <a:t>Same Message : 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Different Responses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800" dirty="0">
                <a:latin typeface="Landasans Medium" panose="00000606000000000000" pitchFamily="50" charset="0"/>
              </a:rPr>
              <a:t>Acts 2:37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800" dirty="0">
                <a:latin typeface="Landasans Medium" panose="00000606000000000000" pitchFamily="50" charset="0"/>
              </a:rPr>
              <a:t>Acts 5:29-33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800" dirty="0">
                <a:latin typeface="Landasans Medium" panose="00000606000000000000" pitchFamily="50" charset="0"/>
              </a:rPr>
              <a:t>Acts 7:52-54</a:t>
            </a:r>
          </a:p>
        </p:txBody>
      </p:sp>
    </p:spTree>
    <p:extLst>
      <p:ext uri="{BB962C8B-B14F-4D97-AF65-F5344CB8AC3E}">
        <p14:creationId xmlns:p14="http://schemas.microsoft.com/office/powerpoint/2010/main" val="685427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123370" y="260865"/>
            <a:ext cx="5830107" cy="5702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000" dirty="0">
                <a:latin typeface="Landasans Medium" panose="00000606000000000000" pitchFamily="50" charset="0"/>
              </a:rPr>
              <a:t>John 20:29-31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3200" dirty="0">
                <a:latin typeface="Landasans Medium" panose="00000606000000000000" pitchFamily="50" charset="0"/>
              </a:rPr>
              <a:t>Jesus said to him, “Have you believed because you have seen me?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Blessed are those who have not seen and yet have believed.”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3200" dirty="0">
                <a:latin typeface="Landasans Medium" panose="00000606000000000000" pitchFamily="50" charset="0"/>
              </a:rPr>
              <a:t>Now Jesus did many other signs in the presence of the disciples, which are not written in this book;  but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these are written so that you may believe </a:t>
            </a:r>
            <a:r>
              <a:rPr lang="en-US" sz="3200" dirty="0">
                <a:latin typeface="Landasans Medium" panose="00000606000000000000" pitchFamily="50" charset="0"/>
              </a:rPr>
              <a:t>that Jesus is the Christ, the Son of God, and that by believing you may have life in his name.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endParaRPr lang="en-US" sz="36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53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A19B8-8ABD-66DD-39AF-B67EC493D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0536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Unwavering</a:t>
            </a:r>
            <a:r>
              <a:rPr lang="en-US" sz="4000" dirty="0"/>
              <a:t> Faith – Heb. 10:23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Great</a:t>
            </a:r>
            <a:r>
              <a:rPr lang="en-US" sz="4000" dirty="0"/>
              <a:t> Faith – Matt. 8:8-10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Strong</a:t>
            </a:r>
            <a:r>
              <a:rPr lang="en-US" sz="4000" dirty="0"/>
              <a:t> Faith – Romans 4:20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Active</a:t>
            </a:r>
            <a:r>
              <a:rPr lang="en-US" sz="4000" dirty="0"/>
              <a:t> Faith – Mark 5:25-34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Landasans Medium" panose="00000606000000000000" pitchFamily="50" charset="0"/>
              </a:rPr>
              <a:t>Growing</a:t>
            </a:r>
            <a:r>
              <a:rPr lang="en-US" sz="4000" dirty="0">
                <a:latin typeface="Landasans Medium" panose="00000606000000000000" pitchFamily="50" charset="0"/>
              </a:rPr>
              <a:t> Faith – 1 Thess. 1:3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Measure</a:t>
            </a:r>
            <a:r>
              <a:rPr lang="en-US" sz="4000" dirty="0"/>
              <a:t> of Faith – Romans 12:3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endParaRPr lang="en-US" sz="4000" dirty="0">
              <a:latin typeface="Landasans Medium" panose="00000606000000000000" pitchFamily="50" charset="0"/>
            </a:endParaRPr>
          </a:p>
          <a:p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104E3-4E1D-8721-08A4-C91D76970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598"/>
            <a:ext cx="5181600" cy="4805365"/>
          </a:xfrm>
        </p:spPr>
        <p:txBody>
          <a:bodyPr>
            <a:normAutofit lnSpcReduction="10000"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Landasans Medium" panose="00000606000000000000" pitchFamily="50" charset="0"/>
              </a:rPr>
              <a:t>Genuine</a:t>
            </a:r>
            <a:r>
              <a:rPr lang="en-US" sz="4000" dirty="0">
                <a:latin typeface="Landasans Medium" panose="00000606000000000000" pitchFamily="50" charset="0"/>
              </a:rPr>
              <a:t> Faith – 2 Tim. 1:5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Landasans Medium" panose="00000606000000000000" pitchFamily="50" charset="0"/>
              </a:rPr>
              <a:t>Common</a:t>
            </a:r>
            <a:r>
              <a:rPr lang="en-US" sz="4000" dirty="0">
                <a:latin typeface="Landasans Medium" panose="00000606000000000000" pitchFamily="50" charset="0"/>
              </a:rPr>
              <a:t> Faith – Titus 1:4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Wavering</a:t>
            </a:r>
            <a:r>
              <a:rPr lang="en-US" sz="4000" dirty="0"/>
              <a:t> Faith – James 1:5-7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Weak</a:t>
            </a:r>
            <a:r>
              <a:rPr lang="en-US" sz="4000" dirty="0"/>
              <a:t> Faith – Romans 14-15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Landasans Medium" panose="00000606000000000000" pitchFamily="50" charset="0"/>
              </a:rPr>
              <a:t>Little</a:t>
            </a:r>
            <a:r>
              <a:rPr lang="en-US" sz="4000" dirty="0">
                <a:latin typeface="Landasans Medium" panose="00000606000000000000" pitchFamily="50" charset="0"/>
              </a:rPr>
              <a:t> Faith – Matt. 6:30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Landasans Medium" panose="00000606000000000000" pitchFamily="50" charset="0"/>
              </a:rPr>
              <a:t>Dead</a:t>
            </a:r>
            <a:r>
              <a:rPr lang="en-US" sz="4000" dirty="0">
                <a:latin typeface="Landasans Medium" panose="00000606000000000000" pitchFamily="50" charset="0"/>
              </a:rPr>
              <a:t> Faith – James 2:17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3FCDC-B01F-C888-53E2-035801AD68F2}"/>
              </a:ext>
            </a:extLst>
          </p:cNvPr>
          <p:cNvSpPr txBox="1"/>
          <p:nvPr/>
        </p:nvSpPr>
        <p:spPr>
          <a:xfrm>
            <a:off x="1542690" y="219371"/>
            <a:ext cx="8954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Landasans Medium" panose="00000606000000000000" pitchFamily="50" charset="0"/>
              </a:rPr>
              <a:t>Types of FAITH</a:t>
            </a:r>
          </a:p>
        </p:txBody>
      </p:sp>
    </p:spTree>
    <p:extLst>
      <p:ext uri="{BB962C8B-B14F-4D97-AF65-F5344CB8AC3E}">
        <p14:creationId xmlns:p14="http://schemas.microsoft.com/office/powerpoint/2010/main" val="4220845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3E733-25CB-72CD-F81D-AEB97014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509" y="933917"/>
            <a:ext cx="9367934" cy="36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 &amp; WORKS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2DCC40-D0C0-48FF-D20B-F51DA53BF0C9}"/>
              </a:ext>
            </a:extLst>
          </p:cNvPr>
          <p:cNvSpPr txBox="1"/>
          <p:nvPr/>
        </p:nvSpPr>
        <p:spPr>
          <a:xfrm>
            <a:off x="5247261" y="457201"/>
            <a:ext cx="6734829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6000" dirty="0">
                <a:latin typeface="Landasans Medium" panose="00000606000000000000" pitchFamily="50" charset="0"/>
              </a:rPr>
              <a:t>Eph. 2:8-9; Gal. 2:16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6000" dirty="0">
                <a:latin typeface="Landasans Medium" panose="00000606000000000000" pitchFamily="50" charset="0"/>
              </a:rPr>
              <a:t>James 2:14-17 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6000" dirty="0">
                <a:latin typeface="Landasans Medium" panose="00000606000000000000" pitchFamily="50" charset="0"/>
              </a:rPr>
              <a:t>Romans 1:5; 1 </a:t>
            </a:r>
            <a:r>
              <a:rPr lang="en-US" sz="6000" dirty="0" err="1">
                <a:latin typeface="Landasans Medium" panose="00000606000000000000" pitchFamily="50" charset="0"/>
              </a:rPr>
              <a:t>Thess</a:t>
            </a:r>
            <a:r>
              <a:rPr lang="en-US" sz="6000" dirty="0">
                <a:latin typeface="Landasans Medium" panose="00000606000000000000" pitchFamily="50" charset="0"/>
              </a:rPr>
              <a:t> 1:2-3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endParaRPr lang="en-US" sz="60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82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 &amp; WORKS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400" dirty="0">
                <a:latin typeface="Landasans Medium" panose="00000606000000000000" pitchFamily="50" charset="0"/>
              </a:rPr>
              <a:t>If </a:t>
            </a:r>
            <a:r>
              <a:rPr lang="en-US" sz="4400" u="sng" dirty="0">
                <a:latin typeface="Landasans Medium" panose="00000606000000000000" pitchFamily="50" charset="0"/>
              </a:rPr>
              <a:t>you really believe </a:t>
            </a:r>
            <a:r>
              <a:rPr lang="en-US" sz="4400" dirty="0">
                <a:latin typeface="Landasans Medium" panose="00000606000000000000" pitchFamily="50" charset="0"/>
              </a:rPr>
              <a:t>Jesus is the Christ and that he is Lord, it </a:t>
            </a:r>
            <a:r>
              <a:rPr lang="en-US" sz="4400" u="sng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changes</a:t>
            </a:r>
            <a:r>
              <a:rPr lang="en-US" sz="4400" u="sng" dirty="0">
                <a:latin typeface="Landasans Medium" panose="00000606000000000000" pitchFamily="50" charset="0"/>
              </a:rPr>
              <a:t> the way you live</a:t>
            </a:r>
            <a:r>
              <a:rPr lang="en-US" sz="4400" dirty="0">
                <a:latin typeface="Landasans Medium" panose="00000606000000000000" pitchFamily="50" charset="0"/>
              </a:rPr>
              <a:t>. 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400" dirty="0">
                <a:latin typeface="Landasans Medium" panose="00000606000000000000" pitchFamily="50" charset="0"/>
              </a:rPr>
              <a:t>So Faith is partially about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belief</a:t>
            </a:r>
            <a:r>
              <a:rPr lang="en-US" sz="4400" dirty="0">
                <a:latin typeface="Landasans Medium" panose="00000606000000000000" pitchFamily="50" charset="0"/>
              </a:rPr>
              <a:t> but it is more than that. It is that belief moved into </a:t>
            </a:r>
            <a:r>
              <a:rPr lang="en-US" sz="4400" u="sng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action</a:t>
            </a:r>
            <a:r>
              <a:rPr lang="en-US" sz="4400" dirty="0">
                <a:latin typeface="Landasans Medium" panose="00000606000000000000" pitchFamily="50" charset="0"/>
              </a:rPr>
              <a:t>.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4400" dirty="0">
                <a:latin typeface="Landasans Medium" panose="00000606000000000000" pitchFamily="50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06167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800100" indent="-571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Landasans Medium" panose="00000606000000000000" pitchFamily="50" charset="0"/>
              </a:rPr>
              <a:t>How Would You Define Faith?</a:t>
            </a:r>
          </a:p>
          <a:p>
            <a:pPr marL="800100" indent="-571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Landasans Medium" panose="00000606000000000000" pitchFamily="50" charset="0"/>
              </a:rPr>
              <a:t>Do you have Faith in your everyday life?</a:t>
            </a:r>
          </a:p>
          <a:p>
            <a:pPr marL="800100" indent="-571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Landasans Medium" panose="00000606000000000000" pitchFamily="50" charset="0"/>
              </a:rPr>
              <a:t>Do you believe in places you’ve never been?</a:t>
            </a:r>
          </a:p>
          <a:p>
            <a:pPr marL="800100" indent="-571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Landasans Medium" panose="00000606000000000000" pitchFamily="50" charset="0"/>
              </a:rPr>
              <a:t>Electricity, Magnetism?</a:t>
            </a:r>
          </a:p>
          <a:p>
            <a:pPr marL="800100" indent="-571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Landasans Medium" panose="00000606000000000000" pitchFamily="50" charset="0"/>
              </a:rPr>
              <a:t>Sure, you have FAITH</a:t>
            </a:r>
          </a:p>
        </p:txBody>
      </p:sp>
    </p:spTree>
    <p:extLst>
      <p:ext uri="{BB962C8B-B14F-4D97-AF65-F5344CB8AC3E}">
        <p14:creationId xmlns:p14="http://schemas.microsoft.com/office/powerpoint/2010/main" val="816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 &amp; WORKS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3C56A-8740-2534-DE02-5CB85B473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878" y="1027579"/>
            <a:ext cx="6901251" cy="449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8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312CF7-D4AE-295F-C06A-FFCB64D5D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5" r="7046" b="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EE3505-E010-6CB7-1255-15B9AB828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7" r="20660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9116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68D12-4D90-FB54-B613-24399C29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Landasans Medium" panose="00000606000000000000" pitchFamily="50" charset="0"/>
                <a:ea typeface="+mn-ea"/>
                <a:cs typeface="+mn-cs"/>
              </a:rPr>
              <a:t>FAITH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0A6C7-7DB4-698E-8399-23311B0EC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17" y="1879413"/>
            <a:ext cx="10753165" cy="435133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/>
              <a:t> What is your definition of Faith now? Different?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Faith is living as if what God has said it true!</a:t>
            </a:r>
          </a:p>
          <a:p>
            <a:pPr algn="ctr">
              <a:buClr>
                <a:schemeClr val="tx1"/>
              </a:buClr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352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Dead Faith vs. </a:t>
            </a:r>
            <a:br>
              <a:rPr lang="en-US" sz="66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</a:b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Living Faith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What makes our Faith Living or Dead? </a:t>
            </a: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 Works prove our Faith is alive</a:t>
            </a: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 Lack of Works show our Faith is dead	</a:t>
            </a:r>
          </a:p>
        </p:txBody>
      </p:sp>
    </p:spTree>
    <p:extLst>
      <p:ext uri="{BB962C8B-B14F-4D97-AF65-F5344CB8AC3E}">
        <p14:creationId xmlns:p14="http://schemas.microsoft.com/office/powerpoint/2010/main" val="1344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Biblical Uses of “Faith”</a:t>
            </a:r>
          </a:p>
          <a:p>
            <a:pPr marL="971550" indent="-74295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400" dirty="0">
                <a:latin typeface="Landasans Medium" panose="00000606000000000000" pitchFamily="50" charset="0"/>
              </a:rPr>
              <a:t>Trustworthiness (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Faithful</a:t>
            </a:r>
            <a:r>
              <a:rPr lang="en-US" sz="4400" dirty="0">
                <a:latin typeface="Landasans Medium" panose="00000606000000000000" pitchFamily="50" charset="0"/>
              </a:rPr>
              <a:t> servant)</a:t>
            </a:r>
          </a:p>
          <a:p>
            <a:pPr marL="971550" indent="-74295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400" dirty="0">
                <a:latin typeface="Landasans Medium" panose="00000606000000000000" pitchFamily="50" charset="0"/>
              </a:rPr>
              <a:t>Doctrine of Apostles (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THE Faith</a:t>
            </a:r>
            <a:r>
              <a:rPr lang="en-US" sz="4400" dirty="0">
                <a:latin typeface="Landasans Medium" panose="00000606000000000000" pitchFamily="50" charset="0"/>
              </a:rPr>
              <a:t>)</a:t>
            </a:r>
          </a:p>
          <a:p>
            <a:pPr marL="971550" indent="-74295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400" dirty="0">
                <a:latin typeface="Landasans Medium" panose="00000606000000000000" pitchFamily="50" charset="0"/>
              </a:rPr>
              <a:t>A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Personal</a:t>
            </a:r>
            <a:r>
              <a:rPr lang="en-US" sz="4400" dirty="0">
                <a:latin typeface="Landasans Medium" panose="00000606000000000000" pitchFamily="50" charset="0"/>
              </a:rPr>
              <a:t> Belief, Mental Acceptance &amp; Acknowledgement Of God's Existence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4073E9-5B31-7972-3874-F7E46F8D2ABF}"/>
              </a:ext>
            </a:extLst>
          </p:cNvPr>
          <p:cNvSpPr/>
          <p:nvPr/>
        </p:nvSpPr>
        <p:spPr>
          <a:xfrm>
            <a:off x="6208295" y="2839453"/>
            <a:ext cx="5799267" cy="2201779"/>
          </a:xfrm>
          <a:prstGeom prst="roundRect">
            <a:avLst/>
          </a:prstGeom>
          <a:noFill/>
          <a:ln w="571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790183" y="472968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6000" dirty="0">
                <a:latin typeface="Landasans Medium" panose="00000606000000000000" pitchFamily="50" charset="0"/>
              </a:rPr>
              <a:t>WISH</a:t>
            </a:r>
            <a:endParaRPr lang="en-US" sz="5400" dirty="0">
              <a:latin typeface="Landasans Medium" panose="00000606000000000000" pitchFamily="50" charset="0"/>
            </a:endParaRP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8800" dirty="0">
                <a:latin typeface="Landasans Medium" panose="00000606000000000000" pitchFamily="50" charset="0"/>
              </a:rPr>
              <a:t>HOPE</a:t>
            </a:r>
            <a:endParaRPr lang="en-US" sz="6000" dirty="0">
              <a:latin typeface="Landasans Medium" panose="00000606000000000000" pitchFamily="50" charset="0"/>
            </a:endParaRP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13800" dirty="0">
                <a:latin typeface="Landasans Medium" panose="00000606000000000000" pitchFamily="50" charset="0"/>
              </a:rPr>
              <a:t>FAITH</a:t>
            </a:r>
            <a:endParaRPr lang="en-US" sz="4000" dirty="0">
              <a:latin typeface="Landasans Medium" panose="00000606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370D6C-F4FF-454D-0A2A-409EC9C21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437" y="386306"/>
            <a:ext cx="6392167" cy="61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2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6567268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6000" dirty="0">
                <a:latin typeface="Landasans Medium" panose="00000606000000000000" pitchFamily="50" charset="0"/>
              </a:rPr>
              <a:t>Now faith is the </a:t>
            </a:r>
            <a:r>
              <a:rPr lang="en-US" sz="6000" u="sng" dirty="0">
                <a:latin typeface="Landasans Medium" panose="00000606000000000000" pitchFamily="50" charset="0"/>
              </a:rPr>
              <a:t>assurance</a:t>
            </a:r>
            <a:r>
              <a:rPr lang="en-US" sz="6000" dirty="0">
                <a:latin typeface="Landasans Medium" panose="00000606000000000000" pitchFamily="50" charset="0"/>
              </a:rPr>
              <a:t> of things </a:t>
            </a:r>
            <a:r>
              <a:rPr lang="en-US" sz="6000" u="sng" dirty="0">
                <a:latin typeface="Landasans Medium" panose="00000606000000000000" pitchFamily="50" charset="0"/>
              </a:rPr>
              <a:t>hoped</a:t>
            </a:r>
            <a:r>
              <a:rPr lang="en-US" sz="6000" dirty="0">
                <a:latin typeface="Landasans Medium" panose="00000606000000000000" pitchFamily="50" charset="0"/>
              </a:rPr>
              <a:t> for, the </a:t>
            </a:r>
            <a:r>
              <a:rPr lang="en-US" sz="6000" u="sng" dirty="0">
                <a:latin typeface="Landasans Medium" panose="00000606000000000000" pitchFamily="50" charset="0"/>
              </a:rPr>
              <a:t>conviction</a:t>
            </a:r>
            <a:r>
              <a:rPr lang="en-US" sz="6000" dirty="0">
                <a:latin typeface="Landasans Medium" panose="00000606000000000000" pitchFamily="50" charset="0"/>
              </a:rPr>
              <a:t> of things not seen.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6000" dirty="0">
                <a:latin typeface="Landasans Medium" panose="00000606000000000000" pitchFamily="50" charset="0"/>
              </a:rPr>
              <a:t>	- Hebrews 11:1	</a:t>
            </a:r>
          </a:p>
        </p:txBody>
      </p:sp>
    </p:spTree>
    <p:extLst>
      <p:ext uri="{BB962C8B-B14F-4D97-AF65-F5344CB8AC3E}">
        <p14:creationId xmlns:p14="http://schemas.microsoft.com/office/powerpoint/2010/main" val="136589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How do we develop Faith?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IS </a:t>
            </a:r>
            <a:r>
              <a:rPr lang="en-US" sz="5400" u="sng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SEEING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 BELIEVING?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John 20:24-28  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Yes – sometimes it is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Great for Thomas!  But what good does that do me?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5400" dirty="0">
              <a:latin typeface="Landasans Medium" panose="00000606000000000000" pitchFamily="50" charset="0"/>
            </a:endParaRP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54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5844719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HEARING is BELIEVING!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But not for everyone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John 4:46-48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Landasans Medium" panose="00000606000000000000" pitchFamily="50" charset="0"/>
              </a:rPr>
              <a:t>“Unless you see signs &amp; wonders you will not believe”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Landasans Medium" panose="00000606000000000000" pitchFamily="50" charset="0"/>
              </a:rPr>
              <a:t>The organ of faith is not the eye, but the ears.</a:t>
            </a:r>
          </a:p>
        </p:txBody>
      </p:sp>
    </p:spTree>
    <p:extLst>
      <p:ext uri="{BB962C8B-B14F-4D97-AF65-F5344CB8AC3E}">
        <p14:creationId xmlns:p14="http://schemas.microsoft.com/office/powerpoint/2010/main" val="2351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IS </a:t>
            </a:r>
            <a:r>
              <a:rPr lang="en-US" sz="5400" u="sng" dirty="0">
                <a:latin typeface="Landasans Medium" panose="00000606000000000000" pitchFamily="50" charset="0"/>
              </a:rPr>
              <a:t>SEEING</a:t>
            </a:r>
            <a:r>
              <a:rPr lang="en-US" sz="5400" dirty="0">
                <a:latin typeface="Landasans Medium" panose="00000606000000000000" pitchFamily="50" charset="0"/>
              </a:rPr>
              <a:t> BELIEVING?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“If I could just see Jesus, I would believe in Him”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Luke 16:27-31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Even if someone could witness resurrection        from the dead!  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54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56181-B4EE-D0BC-BF0F-2195DA9B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0"/>
            <a:ext cx="1219504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45E75-E9EE-5074-AF59-E645E9313C17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FAITH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Landasans Medium" panose="00000606000000000000" pitchFamily="50" charset="0"/>
            </a:endParaRPr>
          </a:p>
        </p:txBody>
      </p:sp>
      <p:sp>
        <p:nvSpPr>
          <p:cNvPr id="10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15CE0-A49B-1B33-20A8-1438B03621DF}"/>
              </a:ext>
            </a:extLst>
          </p:cNvPr>
          <p:cNvSpPr txBox="1"/>
          <p:nvPr/>
        </p:nvSpPr>
        <p:spPr>
          <a:xfrm>
            <a:off x="5126418" y="289200"/>
            <a:ext cx="6724206" cy="611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ndasans Medium" panose="00000606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AAB48-E1A8-B5C8-D763-7141CF386A46}"/>
              </a:ext>
            </a:extLst>
          </p:cNvPr>
          <p:cNvSpPr txBox="1"/>
          <p:nvPr/>
        </p:nvSpPr>
        <p:spPr>
          <a:xfrm>
            <a:off x="5283356" y="457202"/>
            <a:ext cx="5844719" cy="611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andasans Medium" panose="00000606000000000000" pitchFamily="50" charset="0"/>
              </a:rPr>
              <a:t>HEARING</a:t>
            </a:r>
            <a:r>
              <a:rPr lang="en-US" sz="5400" dirty="0">
                <a:latin typeface="Landasans Medium" panose="00000606000000000000" pitchFamily="50" charset="0"/>
              </a:rPr>
              <a:t> is BELIEVING!</a:t>
            </a:r>
          </a:p>
          <a:p>
            <a:pPr marL="228600">
              <a:lnSpc>
                <a:spcPct val="90000"/>
              </a:lnSpc>
              <a:spcAft>
                <a:spcPts val="1200"/>
              </a:spcAft>
            </a:pPr>
            <a:r>
              <a:rPr lang="en-US" sz="5400" dirty="0">
                <a:latin typeface="Landasans Medium" panose="00000606000000000000" pitchFamily="50" charset="0"/>
              </a:rPr>
              <a:t>John 4:39-42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Why did they believe?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Did you read of any miracles in the village?</a:t>
            </a:r>
          </a:p>
          <a:p>
            <a:pPr marL="914400" indent="-685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latin typeface="Landasans Medium" panose="00000606000000000000" pitchFamily="50" charset="0"/>
              </a:rPr>
              <a:t>They HEARD Jesus’ Words</a:t>
            </a:r>
          </a:p>
        </p:txBody>
      </p:sp>
    </p:spTree>
    <p:extLst>
      <p:ext uri="{BB962C8B-B14F-4D97-AF65-F5344CB8AC3E}">
        <p14:creationId xmlns:p14="http://schemas.microsoft.com/office/powerpoint/2010/main" val="300503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646</Words>
  <Application>Microsoft Office PowerPoint</Application>
  <PresentationFormat>Widescreen</PresentationFormat>
  <Paragraphs>125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Landasans Medium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FAITH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</dc:title>
  <dc:creator>Gay, Ken</dc:creator>
  <cp:lastModifiedBy>Ken Gay</cp:lastModifiedBy>
  <cp:revision>8</cp:revision>
  <dcterms:created xsi:type="dcterms:W3CDTF">2019-01-03T22:01:11Z</dcterms:created>
  <dcterms:modified xsi:type="dcterms:W3CDTF">2023-03-22T21:34:08Z</dcterms:modified>
</cp:coreProperties>
</file>